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8" r:id="rId3"/>
    <p:sldId id="265" r:id="rId4"/>
    <p:sldId id="266" r:id="rId5"/>
    <p:sldId id="270" r:id="rId6"/>
    <p:sldId id="269" r:id="rId7"/>
    <p:sldId id="264" r:id="rId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RIAM IOSUE" initials="" lastIdx="4" clrIdx="0"/>
  <p:cmAuthor id="1" name="Miriam Iosue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01E46"/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12" autoAdjust="0"/>
    <p:restoredTop sz="84143" autoAdjust="0"/>
  </p:normalViewPr>
  <p:slideViewPr>
    <p:cSldViewPr>
      <p:cViewPr varScale="1">
        <p:scale>
          <a:sx n="69" d="100"/>
          <a:sy n="69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2290" y="2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404D56-F9E9-4A72-A7BB-F771F4F57754}" type="doc">
      <dgm:prSet loTypeId="urn:microsoft.com/office/officeart/2005/8/layout/hList6" loCatId="list" qsTypeId="urn:microsoft.com/office/officeart/2005/8/quickstyle/simple1#1" qsCatId="simple" csTypeId="urn:microsoft.com/office/officeart/2005/8/colors/colorful1#6" csCatId="colorful" phldr="1"/>
      <dgm:spPr/>
      <dgm:t>
        <a:bodyPr/>
        <a:lstStyle/>
        <a:p>
          <a:endParaRPr lang="it-IT"/>
        </a:p>
      </dgm:t>
    </dgm:pt>
    <dgm:pt modelId="{F4CBC275-B4FB-44C4-BF9D-91ED8D8B0BA4}">
      <dgm:prSet phldrT="[Text]" custT="1"/>
      <dgm:spPr/>
      <dgm:t>
        <a:bodyPr/>
        <a:lstStyle/>
        <a:p>
          <a:r>
            <a:rPr lang="ru-RU" sz="2400" b="1" dirty="0" smtClean="0"/>
            <a:t>Информационный</a:t>
          </a:r>
          <a:r>
            <a:rPr lang="ru-RU" sz="2400" dirty="0" smtClean="0"/>
            <a:t>  широкое информирование населения о существующей проблеме (суицид, ПАВ, СПИД, </a:t>
          </a:r>
          <a:r>
            <a:rPr lang="ru-RU" sz="2400" dirty="0" err="1" smtClean="0"/>
            <a:t>коронавирус</a:t>
          </a:r>
          <a:r>
            <a:rPr lang="ru-RU" sz="2400" dirty="0" smtClean="0"/>
            <a:t> и т.д.)</a:t>
          </a:r>
          <a:endParaRPr lang="it-IT" sz="2400" b="1" dirty="0"/>
        </a:p>
      </dgm:t>
    </dgm:pt>
    <dgm:pt modelId="{059FF3A8-9AAE-4977-B825-D33AC7C89AF9}" type="parTrans" cxnId="{FC79121C-F7B3-4EBF-A6D2-123B48E17978}">
      <dgm:prSet/>
      <dgm:spPr/>
      <dgm:t>
        <a:bodyPr/>
        <a:lstStyle/>
        <a:p>
          <a:endParaRPr lang="it-IT" sz="2000" b="1"/>
        </a:p>
      </dgm:t>
    </dgm:pt>
    <dgm:pt modelId="{37A7AC39-65B8-4D19-91F8-2B634EB0FD5B}" type="sibTrans" cxnId="{FC79121C-F7B3-4EBF-A6D2-123B48E17978}">
      <dgm:prSet/>
      <dgm:spPr/>
      <dgm:t>
        <a:bodyPr/>
        <a:lstStyle/>
        <a:p>
          <a:endParaRPr lang="it-IT" sz="2000" b="1"/>
        </a:p>
      </dgm:t>
    </dgm:pt>
    <dgm:pt modelId="{8753340E-D2B3-4CB2-A166-22A30DA6E2B2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/>
            <a:t>Диагностический</a:t>
          </a:r>
          <a:r>
            <a:rPr lang="ru-RU" sz="2400" dirty="0" smtClean="0"/>
            <a:t>  выявление человека с проблемой (тестирование, беседа, наблюдение)</a:t>
          </a:r>
          <a:endParaRPr lang="it-IT" sz="2400" b="1" dirty="0"/>
        </a:p>
      </dgm:t>
    </dgm:pt>
    <dgm:pt modelId="{AD71F957-4FB8-4D0D-8BEA-00ACB79F8B46}" type="parTrans" cxnId="{E9B26D9E-31B2-4392-AB84-FBED7875A522}">
      <dgm:prSet/>
      <dgm:spPr/>
      <dgm:t>
        <a:bodyPr/>
        <a:lstStyle/>
        <a:p>
          <a:endParaRPr lang="it-IT" sz="2000" b="1"/>
        </a:p>
      </dgm:t>
    </dgm:pt>
    <dgm:pt modelId="{92C8DE06-FA1C-4A6D-8DE1-C2C8DF3AE6FB}" type="sibTrans" cxnId="{E9B26D9E-31B2-4392-AB84-FBED7875A522}">
      <dgm:prSet/>
      <dgm:spPr/>
      <dgm:t>
        <a:bodyPr/>
        <a:lstStyle/>
        <a:p>
          <a:endParaRPr lang="it-IT" sz="2000" b="1"/>
        </a:p>
      </dgm:t>
    </dgm:pt>
    <dgm:pt modelId="{462AEA9C-5BD8-4227-8C7D-22EF671D2098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/>
            <a:t>Обучающий</a:t>
          </a:r>
          <a:r>
            <a:rPr lang="ru-RU" sz="2400" dirty="0" smtClean="0"/>
            <a:t>  подключение к решению проблемы «помощников»</a:t>
          </a:r>
          <a:endParaRPr lang="it-IT" sz="2400" b="1" dirty="0" smtClean="0"/>
        </a:p>
      </dgm:t>
    </dgm:pt>
    <dgm:pt modelId="{5DBFD26C-4A73-4113-BFE4-A02B156A62BE}" type="parTrans" cxnId="{C45EFD46-191D-465A-8D79-76DB33C8FF21}">
      <dgm:prSet/>
      <dgm:spPr/>
      <dgm:t>
        <a:bodyPr/>
        <a:lstStyle/>
        <a:p>
          <a:endParaRPr lang="it-IT" sz="2000" b="1"/>
        </a:p>
      </dgm:t>
    </dgm:pt>
    <dgm:pt modelId="{714C5271-A6AF-426B-B18E-035A9BB3F9CC}" type="sibTrans" cxnId="{C45EFD46-191D-465A-8D79-76DB33C8FF21}">
      <dgm:prSet/>
      <dgm:spPr/>
      <dgm:t>
        <a:bodyPr/>
        <a:lstStyle/>
        <a:p>
          <a:endParaRPr lang="it-IT" sz="2000" b="1"/>
        </a:p>
      </dgm:t>
    </dgm:pt>
    <dgm:pt modelId="{95A710C7-5484-4CC6-B0DE-DFB85586429B}" type="pres">
      <dgm:prSet presAssocID="{6A404D56-F9E9-4A72-A7BB-F771F4F5775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38841E-2F4F-4FAF-9524-CE84EF8FC90D}" type="pres">
      <dgm:prSet presAssocID="{F4CBC275-B4FB-44C4-BF9D-91ED8D8B0BA4}" presName="node" presStyleLbl="node1" presStyleIdx="0" presStyleCnt="3" custScaleX="112406" custLinFactNeighborX="-1903" custLinFactNeighborY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D482D0F-EF66-44DC-928C-119C03669ED0}" type="pres">
      <dgm:prSet presAssocID="{37A7AC39-65B8-4D19-91F8-2B634EB0FD5B}" presName="sibTrans" presStyleCnt="0"/>
      <dgm:spPr/>
    </dgm:pt>
    <dgm:pt modelId="{C2CA1181-F648-4F81-A410-D4D30E17667F}" type="pres">
      <dgm:prSet presAssocID="{8753340E-D2B3-4CB2-A166-22A30DA6E2B2}" presName="node" presStyleLbl="node1" presStyleIdx="1" presStyleCnt="3" custScaleX="11953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342C1E5-4E1A-4D05-A8A2-B1C281253AF8}" type="pres">
      <dgm:prSet presAssocID="{92C8DE06-FA1C-4A6D-8DE1-C2C8DF3AE6FB}" presName="sibTrans" presStyleCnt="0"/>
      <dgm:spPr/>
    </dgm:pt>
    <dgm:pt modelId="{CC5FEF39-8787-46E4-98DD-65AD1753DE79}" type="pres">
      <dgm:prSet presAssocID="{462AEA9C-5BD8-4227-8C7D-22EF671D2098}" presName="node" presStyleLbl="node1" presStyleIdx="2" presStyleCnt="3" custScaleX="10797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E91CD09-A6F1-4171-AE47-C0DD8CF8F078}" type="presOf" srcId="{462AEA9C-5BD8-4227-8C7D-22EF671D2098}" destId="{CC5FEF39-8787-46E4-98DD-65AD1753DE79}" srcOrd="0" destOrd="0" presId="urn:microsoft.com/office/officeart/2005/8/layout/hList6"/>
    <dgm:cxn modelId="{E9B26D9E-31B2-4392-AB84-FBED7875A522}" srcId="{6A404D56-F9E9-4A72-A7BB-F771F4F57754}" destId="{8753340E-D2B3-4CB2-A166-22A30DA6E2B2}" srcOrd="1" destOrd="0" parTransId="{AD71F957-4FB8-4D0D-8BEA-00ACB79F8B46}" sibTransId="{92C8DE06-FA1C-4A6D-8DE1-C2C8DF3AE6FB}"/>
    <dgm:cxn modelId="{A514A5DC-5E5C-41FE-B210-CD066C571B6C}" type="presOf" srcId="{F4CBC275-B4FB-44C4-BF9D-91ED8D8B0BA4}" destId="{2B38841E-2F4F-4FAF-9524-CE84EF8FC90D}" srcOrd="0" destOrd="0" presId="urn:microsoft.com/office/officeart/2005/8/layout/hList6"/>
    <dgm:cxn modelId="{770C3678-23F2-4D4A-854D-C6B87664D389}" type="presOf" srcId="{8753340E-D2B3-4CB2-A166-22A30DA6E2B2}" destId="{C2CA1181-F648-4F81-A410-D4D30E17667F}" srcOrd="0" destOrd="0" presId="urn:microsoft.com/office/officeart/2005/8/layout/hList6"/>
    <dgm:cxn modelId="{FC79121C-F7B3-4EBF-A6D2-123B48E17978}" srcId="{6A404D56-F9E9-4A72-A7BB-F771F4F57754}" destId="{F4CBC275-B4FB-44C4-BF9D-91ED8D8B0BA4}" srcOrd="0" destOrd="0" parTransId="{059FF3A8-9AAE-4977-B825-D33AC7C89AF9}" sibTransId="{37A7AC39-65B8-4D19-91F8-2B634EB0FD5B}"/>
    <dgm:cxn modelId="{C45EFD46-191D-465A-8D79-76DB33C8FF21}" srcId="{6A404D56-F9E9-4A72-A7BB-F771F4F57754}" destId="{462AEA9C-5BD8-4227-8C7D-22EF671D2098}" srcOrd="2" destOrd="0" parTransId="{5DBFD26C-4A73-4113-BFE4-A02B156A62BE}" sibTransId="{714C5271-A6AF-426B-B18E-035A9BB3F9CC}"/>
    <dgm:cxn modelId="{1A7AE4CE-31CD-4DC7-A408-00538CBBEF5A}" type="presOf" srcId="{6A404D56-F9E9-4A72-A7BB-F771F4F57754}" destId="{95A710C7-5484-4CC6-B0DE-DFB85586429B}" srcOrd="0" destOrd="0" presId="urn:microsoft.com/office/officeart/2005/8/layout/hList6"/>
    <dgm:cxn modelId="{24026F6A-C5B9-43B4-B52E-11BF95436502}" type="presParOf" srcId="{95A710C7-5484-4CC6-B0DE-DFB85586429B}" destId="{2B38841E-2F4F-4FAF-9524-CE84EF8FC90D}" srcOrd="0" destOrd="0" presId="urn:microsoft.com/office/officeart/2005/8/layout/hList6"/>
    <dgm:cxn modelId="{7AD194A1-6EA5-4625-9B5F-5F36CCBEBE6D}" type="presParOf" srcId="{95A710C7-5484-4CC6-B0DE-DFB85586429B}" destId="{1D482D0F-EF66-44DC-928C-119C03669ED0}" srcOrd="1" destOrd="0" presId="urn:microsoft.com/office/officeart/2005/8/layout/hList6"/>
    <dgm:cxn modelId="{ADAB494B-1D85-49B2-802F-5499D20A5A15}" type="presParOf" srcId="{95A710C7-5484-4CC6-B0DE-DFB85586429B}" destId="{C2CA1181-F648-4F81-A410-D4D30E17667F}" srcOrd="2" destOrd="0" presId="urn:microsoft.com/office/officeart/2005/8/layout/hList6"/>
    <dgm:cxn modelId="{ED70D53F-2557-4E2A-984D-C29AAD00E72C}" type="presParOf" srcId="{95A710C7-5484-4CC6-B0DE-DFB85586429B}" destId="{1342C1E5-4E1A-4D05-A8A2-B1C281253AF8}" srcOrd="3" destOrd="0" presId="urn:microsoft.com/office/officeart/2005/8/layout/hList6"/>
    <dgm:cxn modelId="{45738DE0-ABB3-4E2F-BC6B-268D27876FE8}" type="presParOf" srcId="{95A710C7-5484-4CC6-B0DE-DFB85586429B}" destId="{CC5FEF39-8787-46E4-98DD-65AD1753DE7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B3B8CD-8638-44D2-84C5-954A635794D9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it-I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F5B097A-C614-46EA-975C-3706886F809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4777A7-7023-40FA-AB53-0949FB48C125}" type="slidenum">
              <a:rPr lang="it-IT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336441-5855-4E0A-8676-68F3F7255149}" type="slidenum">
              <a:rPr lang="it-IT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it-IT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en-US" smtClean="0"/>
              <a:t>Обычно, термином «суицид» принято обозначать не просто единичное действие, а более широкий спектр разный моделей поведения.  При этом, суицид и суицидальная попытка принадлежат к более комплексной категории суицидального поведения</a:t>
            </a:r>
            <a:r>
              <a:rPr lang="en-GB" altLang="en-US" smtClean="0"/>
              <a:t>.</a:t>
            </a:r>
          </a:p>
          <a:p>
            <a:pPr eaLnBrk="1" hangingPunct="1">
              <a:spcBef>
                <a:spcPct val="0"/>
              </a:spcBef>
            </a:pPr>
            <a:endParaRPr lang="en-GB" altLang="en-US" smtClean="0"/>
          </a:p>
          <a:p>
            <a:pPr eaLnBrk="1" hangingPunct="1">
              <a:spcBef>
                <a:spcPct val="0"/>
              </a:spcBef>
            </a:pPr>
            <a:r>
              <a:rPr lang="ru-RU" altLang="en-US" smtClean="0"/>
              <a:t>Суицидальный процесс обычно происходит в несколько следующих основных этапов</a:t>
            </a:r>
            <a:r>
              <a:rPr lang="en-US" altLang="en-US" smtClean="0"/>
              <a:t> (Zubin, 1974): </a:t>
            </a:r>
            <a:r>
              <a:rPr lang="ru-RU" altLang="en-US" smtClean="0"/>
              <a:t>суицидальное мышление и мировоззрение – суицидальное планирование – суицидальное действие, результат которого может быть смертельным и несмертельным</a:t>
            </a:r>
            <a:endParaRPr lang="en-US" altLang="en-US" smtClean="0"/>
          </a:p>
        </p:txBody>
      </p:sp>
      <p:sp>
        <p:nvSpPr>
          <p:cNvPr id="22531" name="Segnaposto numero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A19B5DE-7900-41DE-9A0C-937226F48454}" type="slidenum">
              <a:rPr lang="it-IT" altLang="en-US" sz="1200">
                <a:latin typeface="+mn-lt"/>
              </a:rPr>
              <a:pPr algn="r">
                <a:defRPr/>
              </a:pPr>
              <a:t>5</a:t>
            </a:fld>
            <a:endParaRPr lang="it-IT" alt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3570AD-D8D5-4A76-B99E-2E9B19D0E396}" type="slidenum">
              <a:rPr lang="it-IT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it-IT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C68D0-2A23-4501-8D5B-82BA7E33422A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91851-DE85-4C3F-A013-6CA8709966B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79711-CE15-4AD5-92AA-4AE23EF1CA1A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D12FF-EA09-4C76-8636-A22D254CBAD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004AC-05ED-444A-ACCA-74CAA1B8DC54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C4E65-4ECA-4E0A-BF5D-9072FF4F092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00" y="663589"/>
            <a:ext cx="8820000" cy="893203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119F2-DE07-4521-B33B-1362656956A6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CEFDD-0DF1-46EE-AB4A-2625F4C1F0C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64D0E-6A45-4CFE-936C-3575BD8F2DA6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96ED7-8D3A-476C-9237-47C9D9AA1A8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 smtClean="0"/>
              <a:t>Образец заголовка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600199"/>
            <a:ext cx="4320000" cy="471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488" y="1600199"/>
            <a:ext cx="4320000" cy="471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t-IT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DAA83-2DE8-4F95-B0F8-417D0ECE30B4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63EC2-038B-4433-A58D-A47522025D1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 smtClean="0"/>
              <a:t>Образец заголовка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535113"/>
            <a:ext cx="4320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512" y="2174875"/>
            <a:ext cx="4320000" cy="414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4" y="1535113"/>
            <a:ext cx="4320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2174875"/>
            <a:ext cx="4320000" cy="414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21B6B-3F1C-4FDC-AC36-4411B533927B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FE7AE-900D-447C-A313-3491F142011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 smtClean="0"/>
              <a:t>Образец заголовка</a:t>
            </a:r>
            <a:endParaRPr lang="it-I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3D4F2-1137-4FD2-8476-188B6D305635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DE9B8-6E36-4609-A65E-F0BEE14F928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8A7A1-34C6-4F6B-A30D-C07FA55EE698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DE6A8-A34D-4D6D-9491-E60DCCCE338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F48B2-22F6-4871-9538-224B6D215A51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036E0-4A47-43DB-81FC-2C019324352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BC5F0-E9CA-45D1-A66B-92C14796B757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44449-8EFB-4B04-9E88-25C1ECAFE1B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YAM_Slides_3.jpg"/>
          <p:cNvPicPr>
            <a:picLocks noChangeAspect="1"/>
          </p:cNvPicPr>
          <p:nvPr/>
        </p:nvPicPr>
        <p:blipFill>
          <a:blip r:embed="rId13"/>
          <a:srcRect b="92352"/>
          <a:stretch>
            <a:fillRect/>
          </a:stretch>
        </p:blipFill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61925" y="663575"/>
            <a:ext cx="88201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it-IT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1925" y="1628775"/>
            <a:ext cx="882015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C3E855-A8EA-4DC4-9797-60F9D605DF96}" type="datetimeFigureOut">
              <a:rPr lang="it-IT"/>
              <a:pPr>
                <a:defRPr/>
              </a:pPr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D3085D-6DA9-43D8-8A0F-669EA557378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pic>
        <p:nvPicPr>
          <p:cNvPr id="1032" name="Picture 7" descr="YAM_Slides_3.jpg"/>
          <p:cNvPicPr>
            <a:picLocks noChangeAspect="1"/>
          </p:cNvPicPr>
          <p:nvPr/>
        </p:nvPicPr>
        <p:blipFill>
          <a:blip r:embed="rId14"/>
          <a:srcRect t="92352"/>
          <a:stretch>
            <a:fillRect/>
          </a:stretch>
        </p:blipFill>
        <p:spPr bwMode="auto">
          <a:xfrm>
            <a:off x="0" y="6334125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 kern="1200">
          <a:solidFill>
            <a:srgbClr val="00B05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B05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B05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B05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B05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00B05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00B05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00B05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00B05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10253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10253F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10253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10253F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10253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179388" y="692150"/>
            <a:ext cx="8820150" cy="688975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rgbClr val="10253F"/>
                </a:solidFill>
              </a:rPr>
              <a:t/>
            </a:r>
            <a:br>
              <a:rPr lang="ru-RU" sz="3600" smtClean="0">
                <a:solidFill>
                  <a:srgbClr val="10253F"/>
                </a:solidFill>
              </a:rPr>
            </a:br>
            <a:r>
              <a:rPr lang="ru-RU" sz="3600" smtClean="0">
                <a:solidFill>
                  <a:srgbClr val="10253F"/>
                </a:solidFill>
              </a:rPr>
              <a:t/>
            </a:r>
            <a:br>
              <a:rPr lang="ru-RU" sz="3600" smtClean="0">
                <a:solidFill>
                  <a:srgbClr val="10253F"/>
                </a:solidFill>
              </a:rPr>
            </a:br>
            <a:r>
              <a:rPr lang="ru-RU" sz="2800" smtClean="0">
                <a:solidFill>
                  <a:srgbClr val="00B050"/>
                </a:solidFill>
              </a:rPr>
              <a:t>СТАТИСТИКА СУИЦИДАЛЬНЫХ ПРОЯВЛЕНИЙ </a:t>
            </a:r>
            <a:br>
              <a:rPr lang="ru-RU" sz="2800" smtClean="0">
                <a:solidFill>
                  <a:srgbClr val="00B050"/>
                </a:solidFill>
              </a:rPr>
            </a:br>
            <a:r>
              <a:rPr lang="ru-RU" sz="2800" smtClean="0">
                <a:solidFill>
                  <a:srgbClr val="00B050"/>
                </a:solidFill>
              </a:rPr>
              <a:t>за </a:t>
            </a:r>
            <a:r>
              <a:rPr lang="ru-RU" sz="2800" smtClean="0">
                <a:solidFill>
                  <a:srgbClr val="00B050"/>
                </a:solidFill>
                <a:latin typeface="Arial" charset="0"/>
              </a:rPr>
              <a:t>9</a:t>
            </a:r>
            <a:r>
              <a:rPr lang="ru-RU" sz="2800" smtClean="0">
                <a:solidFill>
                  <a:srgbClr val="00B050"/>
                </a:solidFill>
              </a:rPr>
              <a:t> месяцев 2020 года </a:t>
            </a:r>
            <a:br>
              <a:rPr lang="ru-RU" sz="2800" smtClean="0">
                <a:solidFill>
                  <a:srgbClr val="00B050"/>
                </a:solidFill>
              </a:rPr>
            </a:br>
            <a:r>
              <a:rPr lang="ru-RU" sz="2800" smtClean="0">
                <a:solidFill>
                  <a:srgbClr val="00B050"/>
                </a:solidFill>
              </a:rPr>
              <a:t>в сравнении с аналогичным периодом 2019 года</a:t>
            </a:r>
            <a:r>
              <a:rPr lang="ru-RU" sz="2400" smtClean="0">
                <a:solidFill>
                  <a:srgbClr val="00B050"/>
                </a:solidFill>
                <a:latin typeface="Arial" charset="0"/>
              </a:rPr>
              <a:t/>
            </a:r>
            <a:br>
              <a:rPr lang="ru-RU" sz="2400" smtClean="0">
                <a:solidFill>
                  <a:srgbClr val="00B050"/>
                </a:solidFill>
                <a:latin typeface="Arial" charset="0"/>
              </a:rPr>
            </a:br>
            <a:r>
              <a:rPr lang="ru-RU" sz="1800" i="1" smtClean="0">
                <a:solidFill>
                  <a:srgbClr val="00B050"/>
                </a:solidFill>
                <a:latin typeface="Arial" charset="0"/>
              </a:rPr>
              <a:t>(по данным Комитета по правовой статистике </a:t>
            </a:r>
            <a:br>
              <a:rPr lang="ru-RU" sz="1800" i="1" smtClean="0">
                <a:solidFill>
                  <a:srgbClr val="00B050"/>
                </a:solidFill>
                <a:latin typeface="Arial" charset="0"/>
              </a:rPr>
            </a:br>
            <a:r>
              <a:rPr lang="ru-RU" sz="1800" i="1" smtClean="0">
                <a:solidFill>
                  <a:srgbClr val="00B050"/>
                </a:solidFill>
                <a:latin typeface="Arial" charset="0"/>
              </a:rPr>
              <a:t>и специальным учётам ГП РК)</a:t>
            </a:r>
            <a:endParaRPr lang="it-IT" sz="1800" i="1" smtClean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539750" y="2133600"/>
            <a:ext cx="8604250" cy="3527425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sz="2000" b="1" smtClean="0">
              <a:latin typeface="Arial" charset="0"/>
            </a:endParaRPr>
          </a:p>
          <a:p>
            <a:pPr algn="ctr">
              <a:buFont typeface="Arial" charset="0"/>
              <a:buNone/>
            </a:pPr>
            <a:endParaRPr lang="ru-RU" sz="2000" b="1" smtClean="0">
              <a:latin typeface="Arial" charset="0"/>
            </a:endParaRPr>
          </a:p>
          <a:p>
            <a:pPr algn="ctr">
              <a:buFont typeface="Arial" charset="0"/>
              <a:buNone/>
            </a:pPr>
            <a:r>
              <a:rPr lang="ru-RU" sz="2400" b="1" smtClean="0"/>
              <a:t>По Республике Казахстан снижение фактов суицида </a:t>
            </a:r>
          </a:p>
          <a:p>
            <a:r>
              <a:rPr lang="ru-RU" sz="2400" smtClean="0"/>
              <a:t>на </a:t>
            </a:r>
            <a:r>
              <a:rPr lang="ru-RU" sz="2400" smtClean="0">
                <a:latin typeface="Arial" charset="0"/>
              </a:rPr>
              <a:t>9,5</a:t>
            </a:r>
            <a:r>
              <a:rPr lang="ru-RU" sz="2400" smtClean="0"/>
              <a:t>% среди </a:t>
            </a:r>
            <a:r>
              <a:rPr lang="ru-RU" sz="2400" i="1" smtClean="0"/>
              <a:t>всех возрастных групп</a:t>
            </a:r>
          </a:p>
          <a:p>
            <a:r>
              <a:rPr lang="ru-RU" sz="2400" smtClean="0"/>
              <a:t>на </a:t>
            </a:r>
            <a:r>
              <a:rPr lang="ru-RU" sz="2400" smtClean="0">
                <a:latin typeface="Arial" charset="0"/>
              </a:rPr>
              <a:t>31</a:t>
            </a:r>
            <a:r>
              <a:rPr lang="ru-RU" sz="2400" smtClean="0"/>
              <a:t>,</a:t>
            </a:r>
            <a:r>
              <a:rPr lang="ru-RU" sz="2400" smtClean="0">
                <a:latin typeface="Arial" charset="0"/>
              </a:rPr>
              <a:t>8</a:t>
            </a:r>
            <a:r>
              <a:rPr lang="ru-RU" sz="2400" smtClean="0"/>
              <a:t>% </a:t>
            </a:r>
            <a:r>
              <a:rPr lang="ru-RU" sz="2400" i="1" smtClean="0"/>
              <a:t>среди несовершеннолетних </a:t>
            </a:r>
          </a:p>
          <a:p>
            <a:pPr algn="ctr">
              <a:buFont typeface="Arial" charset="0"/>
              <a:buNone/>
            </a:pPr>
            <a:r>
              <a:rPr lang="ru-RU" sz="2400" b="1" smtClean="0"/>
              <a:t>По Павлодарской области снижение фактов суицида </a:t>
            </a:r>
          </a:p>
          <a:p>
            <a:r>
              <a:rPr lang="ru-RU" sz="2400" smtClean="0"/>
              <a:t>на </a:t>
            </a:r>
            <a:r>
              <a:rPr lang="ru-RU" sz="2400" smtClean="0">
                <a:latin typeface="Arial" charset="0"/>
              </a:rPr>
              <a:t>13,7</a:t>
            </a:r>
            <a:r>
              <a:rPr lang="ru-RU" sz="2400" smtClean="0"/>
              <a:t>% среди </a:t>
            </a:r>
            <a:r>
              <a:rPr lang="ru-RU" sz="2400" i="1" smtClean="0"/>
              <a:t>всех возрастных групп</a:t>
            </a:r>
          </a:p>
          <a:p>
            <a:r>
              <a:rPr lang="ru-RU" sz="2400" smtClean="0"/>
              <a:t>на </a:t>
            </a:r>
            <a:r>
              <a:rPr lang="ru-RU" sz="2400" smtClean="0">
                <a:latin typeface="Arial" charset="0"/>
              </a:rPr>
              <a:t>40</a:t>
            </a:r>
            <a:r>
              <a:rPr lang="ru-RU" sz="2400" smtClean="0"/>
              <a:t>% среди </a:t>
            </a:r>
            <a:r>
              <a:rPr lang="ru-RU" sz="2400" i="1" smtClean="0"/>
              <a:t>несовершеннолетних</a:t>
            </a:r>
            <a:r>
              <a:rPr lang="ru-RU" sz="2400" smtClean="0"/>
              <a:t> </a:t>
            </a:r>
            <a:endParaRPr lang="ru-RU" sz="2400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2400" smtClean="0">
                <a:latin typeface="Arial" charset="0"/>
              </a:rPr>
              <a:t>    </a:t>
            </a:r>
            <a:endParaRPr lang="ru-RU" sz="2400" i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2400" i="1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2400" smtClean="0"/>
              <a:t>     </a:t>
            </a:r>
          </a:p>
          <a:p>
            <a:pPr>
              <a:buFont typeface="Arial" charset="0"/>
              <a:buNone/>
            </a:pPr>
            <a:r>
              <a:rPr lang="ru-RU" sz="2400" smtClean="0"/>
              <a:t>       </a:t>
            </a:r>
            <a:endParaRPr lang="en-GB" sz="2400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4A885-CD4A-4698-8040-088A0783806B}" type="slidenum">
              <a:rPr lang="it-IT"/>
              <a:pPr>
                <a:defRPr/>
              </a:pPr>
              <a:t>1</a:t>
            </a:fld>
            <a:endParaRPr lang="it-IT"/>
          </a:p>
        </p:txBody>
      </p:sp>
      <p:sp>
        <p:nvSpPr>
          <p:cNvPr id="14340" name="AutoShape 4" descr="http://upload.wikimedia.org/wikipedia/commons/2/2c/Melancholy_2.PNG"/>
          <p:cNvSpPr>
            <a:spLocks noChangeAspect="1" noChangeArrowheads="1"/>
          </p:cNvSpPr>
          <p:nvPr/>
        </p:nvSpPr>
        <p:spPr bwMode="auto">
          <a:xfrm>
            <a:off x="155575" y="-1790700"/>
            <a:ext cx="40481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/>
          </p:cNvSpPr>
          <p:nvPr>
            <p:ph type="title"/>
          </p:nvPr>
        </p:nvSpPr>
        <p:spPr>
          <a:xfrm>
            <a:off x="161925" y="663575"/>
            <a:ext cx="8820150" cy="893763"/>
          </a:xfrm>
        </p:spPr>
        <p:txBody>
          <a:bodyPr/>
          <a:lstStyle/>
          <a:p>
            <a:r>
              <a:rPr lang="ru-RU" sz="2400" smtClean="0">
                <a:solidFill>
                  <a:srgbClr val="00B050"/>
                </a:solidFill>
              </a:rPr>
              <a:t>СТАТИСТИКА СУИЦИДАЛЬНЫХ ПРОЯВЛЕНИЙ </a:t>
            </a:r>
            <a:br>
              <a:rPr lang="ru-RU" sz="2400" smtClean="0">
                <a:solidFill>
                  <a:srgbClr val="00B050"/>
                </a:solidFill>
              </a:rPr>
            </a:br>
            <a:r>
              <a:rPr lang="ru-RU" sz="2400" smtClean="0">
                <a:solidFill>
                  <a:srgbClr val="00B050"/>
                </a:solidFill>
              </a:rPr>
              <a:t>за </a:t>
            </a:r>
            <a:r>
              <a:rPr lang="ru-RU" sz="2400" smtClean="0">
                <a:solidFill>
                  <a:srgbClr val="00B050"/>
                </a:solidFill>
                <a:latin typeface="Arial" charset="0"/>
              </a:rPr>
              <a:t>10</a:t>
            </a:r>
            <a:r>
              <a:rPr lang="ru-RU" sz="2400" smtClean="0">
                <a:solidFill>
                  <a:srgbClr val="00B050"/>
                </a:solidFill>
              </a:rPr>
              <a:t> месяцев 2020 года </a:t>
            </a:r>
            <a:br>
              <a:rPr lang="ru-RU" sz="2400" smtClean="0">
                <a:solidFill>
                  <a:srgbClr val="00B050"/>
                </a:solidFill>
              </a:rPr>
            </a:br>
            <a:r>
              <a:rPr lang="ru-RU" sz="1800" i="1" smtClean="0">
                <a:solidFill>
                  <a:srgbClr val="00B050"/>
                </a:solidFill>
                <a:latin typeface="Arial" charset="0"/>
              </a:rPr>
              <a:t>(по данным Управления образования Павлодарской области)</a:t>
            </a:r>
          </a:p>
        </p:txBody>
      </p:sp>
      <p:graphicFrame>
        <p:nvGraphicFramePr>
          <p:cNvPr id="23599" name="Group 47"/>
          <p:cNvGraphicFramePr>
            <a:graphicFrameLocks noGrp="1"/>
          </p:cNvGraphicFramePr>
          <p:nvPr>
            <p:ph idx="1"/>
          </p:nvPr>
        </p:nvGraphicFramePr>
        <p:xfrm>
          <a:off x="1403350" y="1989138"/>
          <a:ext cx="6337300" cy="3752850"/>
        </p:xfrm>
        <a:graphic>
          <a:graphicData uri="http://schemas.openxmlformats.org/drawingml/2006/table">
            <a:tbl>
              <a:tblPr/>
              <a:tblGrid>
                <a:gridCol w="2165350"/>
                <a:gridCol w="2058988"/>
                <a:gridCol w="2112962"/>
              </a:tblGrid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Arial" charset="0"/>
                        </a:rPr>
                        <a:t>Завершенный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Arial" charset="0"/>
                        </a:rPr>
                        <a:t>Попытка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Колледж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Arial" charset="0"/>
                        </a:rPr>
                        <a:t>Школа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Arial" charset="0"/>
                        </a:rPr>
                        <a:t>Всего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161925" y="549275"/>
            <a:ext cx="8820150" cy="892175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00B050"/>
                </a:solidFill>
              </a:rPr>
              <a:t>КОМПОНЕНТЫ ПРОФИЛАКТИЧЕСКОЙ РАБОТЫ</a:t>
            </a:r>
            <a:endParaRPr lang="it-IT" sz="3200" smtClean="0">
              <a:solidFill>
                <a:srgbClr val="00B05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7504" y="1628800"/>
          <a:ext cx="8928992" cy="4507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>
          <a:xfrm>
            <a:off x="161925" y="663575"/>
            <a:ext cx="8820150" cy="893763"/>
          </a:xfrm>
        </p:spPr>
        <p:txBody>
          <a:bodyPr/>
          <a:lstStyle/>
          <a:p>
            <a:r>
              <a:rPr lang="ru-RU" sz="3600" smtClean="0">
                <a:solidFill>
                  <a:srgbClr val="00B050"/>
                </a:solidFill>
              </a:rPr>
              <a:t> ПРОФИЛАКТИЧЕСКАЯ РАБОТА </a:t>
            </a:r>
            <a:r>
              <a:rPr lang="ru-RU" sz="3600" smtClean="0">
                <a:solidFill>
                  <a:srgbClr val="00B050"/>
                </a:solidFill>
                <a:latin typeface="Arial" charset="0"/>
              </a:rPr>
              <a:t/>
            </a:r>
            <a:br>
              <a:rPr lang="ru-RU" sz="3600" smtClean="0">
                <a:solidFill>
                  <a:srgbClr val="00B050"/>
                </a:solidFill>
                <a:latin typeface="Arial" charset="0"/>
              </a:rPr>
            </a:br>
            <a:r>
              <a:rPr lang="ru-RU" sz="3600" smtClean="0">
                <a:solidFill>
                  <a:srgbClr val="00B050"/>
                </a:solidFill>
                <a:latin typeface="Arial" charset="0"/>
              </a:rPr>
              <a:t>в организациях ТиПО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>
          <a:xfrm>
            <a:off x="179388" y="1628775"/>
            <a:ext cx="8820150" cy="4679950"/>
          </a:xfrm>
        </p:spPr>
        <p:txBody>
          <a:bodyPr/>
          <a:lstStyle/>
          <a:p>
            <a:endParaRPr lang="ru-RU" sz="2400" smtClean="0">
              <a:latin typeface="Arial" charset="0"/>
            </a:endParaRPr>
          </a:p>
          <a:p>
            <a:r>
              <a:rPr lang="ru-RU" sz="2400" smtClean="0">
                <a:latin typeface="Arial" charset="0"/>
              </a:rPr>
              <a:t>Старший подростковый возраст (15-17 лет)</a:t>
            </a:r>
          </a:p>
          <a:p>
            <a:pPr>
              <a:buFont typeface="Arial" charset="0"/>
              <a:buNone/>
            </a:pPr>
            <a:r>
              <a:rPr lang="ru-RU" sz="2400" smtClean="0">
                <a:latin typeface="Arial" charset="0"/>
              </a:rPr>
              <a:t>    Программа превенции суицидов среди несовершеннолетних (в Павлодарской области с 2017 года)</a:t>
            </a:r>
          </a:p>
          <a:p>
            <a:pPr>
              <a:buFont typeface="Arial" charset="0"/>
              <a:buNone/>
            </a:pPr>
            <a:endParaRPr lang="ru-RU" sz="2400" smtClean="0">
              <a:latin typeface="Arial" charset="0"/>
            </a:endParaRPr>
          </a:p>
          <a:p>
            <a:r>
              <a:rPr lang="ru-RU" sz="2400" smtClean="0">
                <a:latin typeface="Arial" charset="0"/>
              </a:rPr>
              <a:t>Юношеский возраст (18 – 20 лет)</a:t>
            </a:r>
          </a:p>
          <a:p>
            <a:pPr>
              <a:buFont typeface="Arial" charset="0"/>
              <a:buNone/>
            </a:pPr>
            <a:r>
              <a:rPr lang="ru-RU" sz="2400" smtClean="0">
                <a:latin typeface="Arial" charset="0"/>
              </a:rPr>
              <a:t>    Работа по 3 направлениям профилактической работы</a:t>
            </a:r>
          </a:p>
          <a:p>
            <a:pPr>
              <a:buFont typeface="Arial" charset="0"/>
              <a:buNone/>
            </a:pPr>
            <a:endParaRPr lang="ru-RU" sz="2400" b="1" smtClean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6"/>
          <p:cNvGrpSpPr>
            <a:grpSpLocks/>
          </p:cNvGrpSpPr>
          <p:nvPr/>
        </p:nvGrpSpPr>
        <p:grpSpPr bwMode="auto">
          <a:xfrm>
            <a:off x="125413" y="2012950"/>
            <a:ext cx="8893175" cy="3887788"/>
            <a:chOff x="862013" y="2492896"/>
            <a:chExt cx="7419773" cy="2665269"/>
          </a:xfrm>
        </p:grpSpPr>
        <p:sp>
          <p:nvSpPr>
            <p:cNvPr id="3" name="Figura a mano libera 2"/>
            <p:cNvSpPr/>
            <p:nvPr/>
          </p:nvSpPr>
          <p:spPr bwMode="auto">
            <a:xfrm>
              <a:off x="862013" y="3290888"/>
              <a:ext cx="1265645" cy="973137"/>
            </a:xfrm>
            <a:custGeom>
              <a:avLst/>
              <a:gdLst>
                <a:gd name="connsiteX0" fmla="*/ 0 w 1265164"/>
                <a:gd name="connsiteY0" fmla="*/ 97259 h 972594"/>
                <a:gd name="connsiteX1" fmla="*/ 97259 w 1265164"/>
                <a:gd name="connsiteY1" fmla="*/ 0 h 972594"/>
                <a:gd name="connsiteX2" fmla="*/ 1167905 w 1265164"/>
                <a:gd name="connsiteY2" fmla="*/ 0 h 972594"/>
                <a:gd name="connsiteX3" fmla="*/ 1265164 w 1265164"/>
                <a:gd name="connsiteY3" fmla="*/ 97259 h 972594"/>
                <a:gd name="connsiteX4" fmla="*/ 1265164 w 1265164"/>
                <a:gd name="connsiteY4" fmla="*/ 875335 h 972594"/>
                <a:gd name="connsiteX5" fmla="*/ 1167905 w 1265164"/>
                <a:gd name="connsiteY5" fmla="*/ 972594 h 972594"/>
                <a:gd name="connsiteX6" fmla="*/ 97259 w 1265164"/>
                <a:gd name="connsiteY6" fmla="*/ 972594 h 972594"/>
                <a:gd name="connsiteX7" fmla="*/ 0 w 1265164"/>
                <a:gd name="connsiteY7" fmla="*/ 875335 h 972594"/>
                <a:gd name="connsiteX8" fmla="*/ 0 w 1265164"/>
                <a:gd name="connsiteY8" fmla="*/ 97259 h 97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65164" h="972594">
                  <a:moveTo>
                    <a:pt x="0" y="97259"/>
                  </a:moveTo>
                  <a:cubicBezTo>
                    <a:pt x="0" y="43544"/>
                    <a:pt x="43544" y="0"/>
                    <a:pt x="97259" y="0"/>
                  </a:cubicBezTo>
                  <a:lnTo>
                    <a:pt x="1167905" y="0"/>
                  </a:lnTo>
                  <a:cubicBezTo>
                    <a:pt x="1221620" y="0"/>
                    <a:pt x="1265164" y="43544"/>
                    <a:pt x="1265164" y="97259"/>
                  </a:cubicBezTo>
                  <a:lnTo>
                    <a:pt x="1265164" y="875335"/>
                  </a:lnTo>
                  <a:cubicBezTo>
                    <a:pt x="1265164" y="929050"/>
                    <a:pt x="1221620" y="972594"/>
                    <a:pt x="1167905" y="972594"/>
                  </a:cubicBezTo>
                  <a:lnTo>
                    <a:pt x="97259" y="972594"/>
                  </a:lnTo>
                  <a:cubicBezTo>
                    <a:pt x="43544" y="972594"/>
                    <a:pt x="0" y="929050"/>
                    <a:pt x="0" y="875335"/>
                  </a:cubicBezTo>
                  <a:lnTo>
                    <a:pt x="0" y="97259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2D050">
                    <a:tint val="66000"/>
                    <a:satMod val="160000"/>
                  </a:srgbClr>
                </a:gs>
                <a:gs pos="50000">
                  <a:srgbClr val="92D050">
                    <a:tint val="44500"/>
                    <a:satMod val="160000"/>
                  </a:srgbClr>
                </a:gs>
                <a:gs pos="100000">
                  <a:srgbClr val="92D05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85636" tIns="85636" rIns="85636" bIns="85636" spcCol="1270" anchor="ctr"/>
            <a:lstStyle/>
            <a:p>
              <a:pPr algn="ctr" defTabSz="66675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600" b="1" dirty="0">
                  <a:latin typeface="Arial Narrow" panose="020B0606020202030204" pitchFamily="34" charset="0"/>
                </a:rPr>
                <a:t>Суицидальное мышление и мировоззрение</a:t>
              </a:r>
              <a:endParaRPr lang="en-US" sz="1600" b="1" dirty="0">
                <a:latin typeface="Arial Narrow" panose="020B0606020202030204" pitchFamily="34" charset="0"/>
              </a:endParaRPr>
            </a:p>
          </p:txBody>
        </p:sp>
        <p:sp>
          <p:nvSpPr>
            <p:cNvPr id="4" name="Figura a mano libera 3"/>
            <p:cNvSpPr/>
            <p:nvPr/>
          </p:nvSpPr>
          <p:spPr bwMode="auto">
            <a:xfrm>
              <a:off x="2254048" y="3621473"/>
              <a:ext cx="267546" cy="312344"/>
            </a:xfrm>
            <a:custGeom>
              <a:avLst/>
              <a:gdLst>
                <a:gd name="connsiteX0" fmla="*/ 0 w 268214"/>
                <a:gd name="connsiteY0" fmla="*/ 62752 h 313760"/>
                <a:gd name="connsiteX1" fmla="*/ 134107 w 268214"/>
                <a:gd name="connsiteY1" fmla="*/ 62752 h 313760"/>
                <a:gd name="connsiteX2" fmla="*/ 134107 w 268214"/>
                <a:gd name="connsiteY2" fmla="*/ 0 h 313760"/>
                <a:gd name="connsiteX3" fmla="*/ 268214 w 268214"/>
                <a:gd name="connsiteY3" fmla="*/ 156880 h 313760"/>
                <a:gd name="connsiteX4" fmla="*/ 134107 w 268214"/>
                <a:gd name="connsiteY4" fmla="*/ 313760 h 313760"/>
                <a:gd name="connsiteX5" fmla="*/ 134107 w 268214"/>
                <a:gd name="connsiteY5" fmla="*/ 251008 h 313760"/>
                <a:gd name="connsiteX6" fmla="*/ 0 w 268214"/>
                <a:gd name="connsiteY6" fmla="*/ 251008 h 313760"/>
                <a:gd name="connsiteX7" fmla="*/ 0 w 268214"/>
                <a:gd name="connsiteY7" fmla="*/ 62752 h 31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8214" h="313760">
                  <a:moveTo>
                    <a:pt x="0" y="62752"/>
                  </a:moveTo>
                  <a:lnTo>
                    <a:pt x="134107" y="62752"/>
                  </a:lnTo>
                  <a:lnTo>
                    <a:pt x="134107" y="0"/>
                  </a:lnTo>
                  <a:lnTo>
                    <a:pt x="268214" y="156880"/>
                  </a:lnTo>
                  <a:lnTo>
                    <a:pt x="134107" y="313760"/>
                  </a:lnTo>
                  <a:lnTo>
                    <a:pt x="134107" y="251008"/>
                  </a:lnTo>
                  <a:lnTo>
                    <a:pt x="0" y="251008"/>
                  </a:lnTo>
                  <a:lnTo>
                    <a:pt x="0" y="627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2D050">
                    <a:tint val="66000"/>
                    <a:satMod val="160000"/>
                  </a:srgbClr>
                </a:gs>
                <a:gs pos="50000">
                  <a:srgbClr val="92D050">
                    <a:tint val="44500"/>
                    <a:satMod val="160000"/>
                  </a:srgbClr>
                </a:gs>
                <a:gs pos="100000">
                  <a:srgbClr val="92D05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0" tIns="62752" rIns="80464" bIns="62752" spcCol="1270" anchor="ctr"/>
            <a:lstStyle/>
            <a:p>
              <a:pPr algn="ctr" defTabSz="5334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1400" b="1" dirty="0">
                <a:latin typeface="Arial Narrow" panose="020B0606020202030204" pitchFamily="34" charset="0"/>
              </a:endParaRPr>
            </a:p>
          </p:txBody>
        </p:sp>
        <p:sp>
          <p:nvSpPr>
            <p:cNvPr id="10" name="Figura a mano libera 9"/>
            <p:cNvSpPr/>
            <p:nvPr/>
          </p:nvSpPr>
          <p:spPr bwMode="auto">
            <a:xfrm>
              <a:off x="2633663" y="3290888"/>
              <a:ext cx="1264435" cy="973137"/>
            </a:xfrm>
            <a:custGeom>
              <a:avLst/>
              <a:gdLst>
                <a:gd name="connsiteX0" fmla="*/ 0 w 1265164"/>
                <a:gd name="connsiteY0" fmla="*/ 97259 h 972594"/>
                <a:gd name="connsiteX1" fmla="*/ 97259 w 1265164"/>
                <a:gd name="connsiteY1" fmla="*/ 0 h 972594"/>
                <a:gd name="connsiteX2" fmla="*/ 1167905 w 1265164"/>
                <a:gd name="connsiteY2" fmla="*/ 0 h 972594"/>
                <a:gd name="connsiteX3" fmla="*/ 1265164 w 1265164"/>
                <a:gd name="connsiteY3" fmla="*/ 97259 h 972594"/>
                <a:gd name="connsiteX4" fmla="*/ 1265164 w 1265164"/>
                <a:gd name="connsiteY4" fmla="*/ 875335 h 972594"/>
                <a:gd name="connsiteX5" fmla="*/ 1167905 w 1265164"/>
                <a:gd name="connsiteY5" fmla="*/ 972594 h 972594"/>
                <a:gd name="connsiteX6" fmla="*/ 97259 w 1265164"/>
                <a:gd name="connsiteY6" fmla="*/ 972594 h 972594"/>
                <a:gd name="connsiteX7" fmla="*/ 0 w 1265164"/>
                <a:gd name="connsiteY7" fmla="*/ 875335 h 972594"/>
                <a:gd name="connsiteX8" fmla="*/ 0 w 1265164"/>
                <a:gd name="connsiteY8" fmla="*/ 97259 h 97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65164" h="972594">
                  <a:moveTo>
                    <a:pt x="0" y="97259"/>
                  </a:moveTo>
                  <a:cubicBezTo>
                    <a:pt x="0" y="43544"/>
                    <a:pt x="43544" y="0"/>
                    <a:pt x="97259" y="0"/>
                  </a:cubicBezTo>
                  <a:lnTo>
                    <a:pt x="1167905" y="0"/>
                  </a:lnTo>
                  <a:cubicBezTo>
                    <a:pt x="1221620" y="0"/>
                    <a:pt x="1265164" y="43544"/>
                    <a:pt x="1265164" y="97259"/>
                  </a:cubicBezTo>
                  <a:lnTo>
                    <a:pt x="1265164" y="875335"/>
                  </a:lnTo>
                  <a:cubicBezTo>
                    <a:pt x="1265164" y="929050"/>
                    <a:pt x="1221620" y="972594"/>
                    <a:pt x="1167905" y="972594"/>
                  </a:cubicBezTo>
                  <a:lnTo>
                    <a:pt x="97259" y="972594"/>
                  </a:lnTo>
                  <a:cubicBezTo>
                    <a:pt x="43544" y="972594"/>
                    <a:pt x="0" y="929050"/>
                    <a:pt x="0" y="875335"/>
                  </a:cubicBezTo>
                  <a:lnTo>
                    <a:pt x="0" y="97259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85636" tIns="85636" rIns="85636" bIns="85636" spcCol="1270" anchor="ctr"/>
            <a:lstStyle/>
            <a:p>
              <a:pPr algn="ctr" defTabSz="66675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600" b="1" dirty="0">
                  <a:latin typeface="Arial Narrow" panose="020B0606020202030204" pitchFamily="34" charset="0"/>
                </a:rPr>
                <a:t>Суицидальное планирование</a:t>
              </a:r>
              <a:endParaRPr lang="en-US" sz="1600" b="1" dirty="0">
                <a:latin typeface="Arial Narrow" panose="020B0606020202030204" pitchFamily="34" charset="0"/>
              </a:endParaRPr>
            </a:p>
          </p:txBody>
        </p:sp>
        <p:sp>
          <p:nvSpPr>
            <p:cNvPr id="11" name="Figura a mano libera 10"/>
            <p:cNvSpPr/>
            <p:nvPr/>
          </p:nvSpPr>
          <p:spPr bwMode="auto">
            <a:xfrm>
              <a:off x="4023562" y="3621473"/>
              <a:ext cx="268871" cy="312344"/>
            </a:xfrm>
            <a:custGeom>
              <a:avLst/>
              <a:gdLst>
                <a:gd name="connsiteX0" fmla="*/ 0 w 268214"/>
                <a:gd name="connsiteY0" fmla="*/ 62752 h 313760"/>
                <a:gd name="connsiteX1" fmla="*/ 134107 w 268214"/>
                <a:gd name="connsiteY1" fmla="*/ 62752 h 313760"/>
                <a:gd name="connsiteX2" fmla="*/ 134107 w 268214"/>
                <a:gd name="connsiteY2" fmla="*/ 0 h 313760"/>
                <a:gd name="connsiteX3" fmla="*/ 268214 w 268214"/>
                <a:gd name="connsiteY3" fmla="*/ 156880 h 313760"/>
                <a:gd name="connsiteX4" fmla="*/ 134107 w 268214"/>
                <a:gd name="connsiteY4" fmla="*/ 313760 h 313760"/>
                <a:gd name="connsiteX5" fmla="*/ 134107 w 268214"/>
                <a:gd name="connsiteY5" fmla="*/ 251008 h 313760"/>
                <a:gd name="connsiteX6" fmla="*/ 0 w 268214"/>
                <a:gd name="connsiteY6" fmla="*/ 251008 h 313760"/>
                <a:gd name="connsiteX7" fmla="*/ 0 w 268214"/>
                <a:gd name="connsiteY7" fmla="*/ 62752 h 31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8214" h="313760">
                  <a:moveTo>
                    <a:pt x="0" y="62752"/>
                  </a:moveTo>
                  <a:lnTo>
                    <a:pt x="134107" y="62752"/>
                  </a:lnTo>
                  <a:lnTo>
                    <a:pt x="134107" y="0"/>
                  </a:lnTo>
                  <a:lnTo>
                    <a:pt x="268214" y="156880"/>
                  </a:lnTo>
                  <a:lnTo>
                    <a:pt x="134107" y="313760"/>
                  </a:lnTo>
                  <a:lnTo>
                    <a:pt x="134107" y="251008"/>
                  </a:lnTo>
                  <a:lnTo>
                    <a:pt x="0" y="251008"/>
                  </a:lnTo>
                  <a:lnTo>
                    <a:pt x="0" y="627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0" tIns="62752" rIns="80464" bIns="62752" spcCol="1270" anchor="ctr"/>
            <a:lstStyle/>
            <a:p>
              <a:pPr algn="ctr" defTabSz="5334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1400" b="1" dirty="0">
                <a:latin typeface="Arial Narrow" panose="020B0606020202030204" pitchFamily="34" charset="0"/>
              </a:endParaRPr>
            </a:p>
          </p:txBody>
        </p:sp>
        <p:sp>
          <p:nvSpPr>
            <p:cNvPr id="14" name="Figura a mano libera 13"/>
            <p:cNvSpPr/>
            <p:nvPr/>
          </p:nvSpPr>
          <p:spPr>
            <a:xfrm>
              <a:off x="6894776" y="4185571"/>
              <a:ext cx="1387010" cy="972594"/>
            </a:xfrm>
            <a:custGeom>
              <a:avLst/>
              <a:gdLst>
                <a:gd name="connsiteX0" fmla="*/ 0 w 1265164"/>
                <a:gd name="connsiteY0" fmla="*/ 97259 h 972594"/>
                <a:gd name="connsiteX1" fmla="*/ 97259 w 1265164"/>
                <a:gd name="connsiteY1" fmla="*/ 0 h 972594"/>
                <a:gd name="connsiteX2" fmla="*/ 1167905 w 1265164"/>
                <a:gd name="connsiteY2" fmla="*/ 0 h 972594"/>
                <a:gd name="connsiteX3" fmla="*/ 1265164 w 1265164"/>
                <a:gd name="connsiteY3" fmla="*/ 97259 h 972594"/>
                <a:gd name="connsiteX4" fmla="*/ 1265164 w 1265164"/>
                <a:gd name="connsiteY4" fmla="*/ 875335 h 972594"/>
                <a:gd name="connsiteX5" fmla="*/ 1167905 w 1265164"/>
                <a:gd name="connsiteY5" fmla="*/ 972594 h 972594"/>
                <a:gd name="connsiteX6" fmla="*/ 97259 w 1265164"/>
                <a:gd name="connsiteY6" fmla="*/ 972594 h 972594"/>
                <a:gd name="connsiteX7" fmla="*/ 0 w 1265164"/>
                <a:gd name="connsiteY7" fmla="*/ 875335 h 972594"/>
                <a:gd name="connsiteX8" fmla="*/ 0 w 1265164"/>
                <a:gd name="connsiteY8" fmla="*/ 97259 h 97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65164" h="972594">
                  <a:moveTo>
                    <a:pt x="0" y="97259"/>
                  </a:moveTo>
                  <a:cubicBezTo>
                    <a:pt x="0" y="43544"/>
                    <a:pt x="43544" y="0"/>
                    <a:pt x="97259" y="0"/>
                  </a:cubicBezTo>
                  <a:lnTo>
                    <a:pt x="1167905" y="0"/>
                  </a:lnTo>
                  <a:cubicBezTo>
                    <a:pt x="1221620" y="0"/>
                    <a:pt x="1265164" y="43544"/>
                    <a:pt x="1265164" y="97259"/>
                  </a:cubicBezTo>
                  <a:lnTo>
                    <a:pt x="1265164" y="875335"/>
                  </a:lnTo>
                  <a:cubicBezTo>
                    <a:pt x="1265164" y="929050"/>
                    <a:pt x="1221620" y="972594"/>
                    <a:pt x="1167905" y="972594"/>
                  </a:cubicBezTo>
                  <a:lnTo>
                    <a:pt x="97259" y="972594"/>
                  </a:lnTo>
                  <a:cubicBezTo>
                    <a:pt x="43544" y="972594"/>
                    <a:pt x="0" y="929050"/>
                    <a:pt x="0" y="875335"/>
                  </a:cubicBezTo>
                  <a:lnTo>
                    <a:pt x="0" y="97259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B0F0">
                    <a:tint val="66000"/>
                    <a:satMod val="160000"/>
                  </a:srgbClr>
                </a:gs>
                <a:gs pos="50000">
                  <a:srgbClr val="00B0F0">
                    <a:tint val="44500"/>
                    <a:satMod val="160000"/>
                  </a:srgbClr>
                </a:gs>
                <a:gs pos="100000">
                  <a:srgbClr val="00B0F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85636" tIns="85636" rIns="85636" bIns="85636" anchor="ctr"/>
            <a:lstStyle/>
            <a:p>
              <a:pPr algn="ctr" defTabSz="666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>
                  <a:solidFill>
                    <a:srgbClr val="000000"/>
                  </a:solidFill>
                  <a:latin typeface="Arial Narrow" pitchFamily="34" charset="0"/>
                  <a:cs typeface="Arial" charset="0"/>
                </a:rPr>
                <a:t>Несмертель-</a:t>
              </a:r>
            </a:p>
            <a:p>
              <a:pPr algn="ctr" defTabSz="666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>
                  <a:solidFill>
                    <a:srgbClr val="000000"/>
                  </a:solidFill>
                  <a:latin typeface="Arial Narrow" pitchFamily="34" charset="0"/>
                  <a:cs typeface="Arial" charset="0"/>
                </a:rPr>
                <a:t>ный исход </a:t>
              </a:r>
              <a:endParaRPr lang="en-US" sz="1600" b="1">
                <a:solidFill>
                  <a:srgbClr val="000000"/>
                </a:solidFill>
                <a:latin typeface="Arial Narrow" pitchFamily="34" charset="0"/>
                <a:cs typeface="Arial" charset="0"/>
              </a:endParaRPr>
            </a:p>
          </p:txBody>
        </p:sp>
        <p:sp>
          <p:nvSpPr>
            <p:cNvPr id="12" name="Figura a mano libera 11"/>
            <p:cNvSpPr/>
            <p:nvPr/>
          </p:nvSpPr>
          <p:spPr bwMode="auto">
            <a:xfrm>
              <a:off x="4405313" y="3290261"/>
              <a:ext cx="1264767" cy="972914"/>
            </a:xfrm>
            <a:custGeom>
              <a:avLst/>
              <a:gdLst>
                <a:gd name="connsiteX0" fmla="*/ 0 w 1265164"/>
                <a:gd name="connsiteY0" fmla="*/ 97259 h 972594"/>
                <a:gd name="connsiteX1" fmla="*/ 97259 w 1265164"/>
                <a:gd name="connsiteY1" fmla="*/ 0 h 972594"/>
                <a:gd name="connsiteX2" fmla="*/ 1167905 w 1265164"/>
                <a:gd name="connsiteY2" fmla="*/ 0 h 972594"/>
                <a:gd name="connsiteX3" fmla="*/ 1265164 w 1265164"/>
                <a:gd name="connsiteY3" fmla="*/ 97259 h 972594"/>
                <a:gd name="connsiteX4" fmla="*/ 1265164 w 1265164"/>
                <a:gd name="connsiteY4" fmla="*/ 875335 h 972594"/>
                <a:gd name="connsiteX5" fmla="*/ 1167905 w 1265164"/>
                <a:gd name="connsiteY5" fmla="*/ 972594 h 972594"/>
                <a:gd name="connsiteX6" fmla="*/ 97259 w 1265164"/>
                <a:gd name="connsiteY6" fmla="*/ 972594 h 972594"/>
                <a:gd name="connsiteX7" fmla="*/ 0 w 1265164"/>
                <a:gd name="connsiteY7" fmla="*/ 875335 h 972594"/>
                <a:gd name="connsiteX8" fmla="*/ 0 w 1265164"/>
                <a:gd name="connsiteY8" fmla="*/ 97259 h 97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65164" h="972594">
                  <a:moveTo>
                    <a:pt x="0" y="97259"/>
                  </a:moveTo>
                  <a:cubicBezTo>
                    <a:pt x="0" y="43544"/>
                    <a:pt x="43544" y="0"/>
                    <a:pt x="97259" y="0"/>
                  </a:cubicBezTo>
                  <a:lnTo>
                    <a:pt x="1167905" y="0"/>
                  </a:lnTo>
                  <a:cubicBezTo>
                    <a:pt x="1221620" y="0"/>
                    <a:pt x="1265164" y="43544"/>
                    <a:pt x="1265164" y="97259"/>
                  </a:cubicBezTo>
                  <a:lnTo>
                    <a:pt x="1265164" y="875335"/>
                  </a:lnTo>
                  <a:cubicBezTo>
                    <a:pt x="1265164" y="929050"/>
                    <a:pt x="1221620" y="972594"/>
                    <a:pt x="1167905" y="972594"/>
                  </a:cubicBezTo>
                  <a:lnTo>
                    <a:pt x="97259" y="972594"/>
                  </a:lnTo>
                  <a:cubicBezTo>
                    <a:pt x="43544" y="972594"/>
                    <a:pt x="0" y="929050"/>
                    <a:pt x="0" y="875335"/>
                  </a:cubicBezTo>
                  <a:lnTo>
                    <a:pt x="0" y="97259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85636" tIns="85636" rIns="85636" bIns="85636" spcCol="1270" anchor="ctr"/>
            <a:lstStyle/>
            <a:p>
              <a:pPr algn="ctr" defTabSz="66675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600" b="1" dirty="0">
                  <a:latin typeface="Arial Narrow" panose="020B0606020202030204" pitchFamily="34" charset="0"/>
                </a:rPr>
                <a:t>Суицидальное действие</a:t>
              </a:r>
              <a:endParaRPr lang="en-US" sz="1600" b="1" dirty="0">
                <a:latin typeface="Arial Narrow" panose="020B0606020202030204" pitchFamily="34" charset="0"/>
              </a:endParaRPr>
            </a:p>
          </p:txBody>
        </p:sp>
        <p:sp>
          <p:nvSpPr>
            <p:cNvPr id="13" name="Figura a mano libera 12"/>
            <p:cNvSpPr/>
            <p:nvPr/>
          </p:nvSpPr>
          <p:spPr bwMode="auto">
            <a:xfrm rot="1801648">
              <a:off x="5875194" y="3984968"/>
              <a:ext cx="1011908" cy="314521"/>
            </a:xfrm>
            <a:custGeom>
              <a:avLst/>
              <a:gdLst>
                <a:gd name="connsiteX0" fmla="*/ 0 w 946789"/>
                <a:gd name="connsiteY0" fmla="*/ 62752 h 313760"/>
                <a:gd name="connsiteX1" fmla="*/ 789909 w 946789"/>
                <a:gd name="connsiteY1" fmla="*/ 62752 h 313760"/>
                <a:gd name="connsiteX2" fmla="*/ 789909 w 946789"/>
                <a:gd name="connsiteY2" fmla="*/ 0 h 313760"/>
                <a:gd name="connsiteX3" fmla="*/ 946789 w 946789"/>
                <a:gd name="connsiteY3" fmla="*/ 156880 h 313760"/>
                <a:gd name="connsiteX4" fmla="*/ 789909 w 946789"/>
                <a:gd name="connsiteY4" fmla="*/ 313760 h 313760"/>
                <a:gd name="connsiteX5" fmla="*/ 789909 w 946789"/>
                <a:gd name="connsiteY5" fmla="*/ 251008 h 313760"/>
                <a:gd name="connsiteX6" fmla="*/ 0 w 946789"/>
                <a:gd name="connsiteY6" fmla="*/ 251008 h 313760"/>
                <a:gd name="connsiteX7" fmla="*/ 0 w 946789"/>
                <a:gd name="connsiteY7" fmla="*/ 62752 h 31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6789" h="313760">
                  <a:moveTo>
                    <a:pt x="0" y="62752"/>
                  </a:moveTo>
                  <a:lnTo>
                    <a:pt x="789909" y="62752"/>
                  </a:lnTo>
                  <a:lnTo>
                    <a:pt x="789909" y="0"/>
                  </a:lnTo>
                  <a:lnTo>
                    <a:pt x="946789" y="156880"/>
                  </a:lnTo>
                  <a:lnTo>
                    <a:pt x="789909" y="313760"/>
                  </a:lnTo>
                  <a:lnTo>
                    <a:pt x="789909" y="251008"/>
                  </a:lnTo>
                  <a:lnTo>
                    <a:pt x="0" y="251008"/>
                  </a:lnTo>
                  <a:lnTo>
                    <a:pt x="0" y="627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-1" tIns="62751" rIns="94128" bIns="62752" spcCol="1270" anchor="ctr"/>
            <a:lstStyle/>
            <a:p>
              <a:pPr algn="ctr" defTabSz="5334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1400" b="1" dirty="0">
                <a:latin typeface="Arial Narrow" panose="020B0606020202030204" pitchFamily="34" charset="0"/>
              </a:endParaRPr>
            </a:p>
          </p:txBody>
        </p:sp>
        <p:sp>
          <p:nvSpPr>
            <p:cNvPr id="15" name="Figura a mano libera 14"/>
            <p:cNvSpPr/>
            <p:nvPr/>
          </p:nvSpPr>
          <p:spPr bwMode="auto">
            <a:xfrm rot="8731981">
              <a:off x="5864598" y="3219886"/>
              <a:ext cx="1011908" cy="312345"/>
            </a:xfrm>
            <a:custGeom>
              <a:avLst/>
              <a:gdLst>
                <a:gd name="connsiteX0" fmla="*/ 0 w 1014006"/>
                <a:gd name="connsiteY0" fmla="*/ 62640 h 313199"/>
                <a:gd name="connsiteX1" fmla="*/ 857407 w 1014006"/>
                <a:gd name="connsiteY1" fmla="*/ 62640 h 313199"/>
                <a:gd name="connsiteX2" fmla="*/ 857407 w 1014006"/>
                <a:gd name="connsiteY2" fmla="*/ 0 h 313199"/>
                <a:gd name="connsiteX3" fmla="*/ 1014006 w 1014006"/>
                <a:gd name="connsiteY3" fmla="*/ 156600 h 313199"/>
                <a:gd name="connsiteX4" fmla="*/ 857407 w 1014006"/>
                <a:gd name="connsiteY4" fmla="*/ 313199 h 313199"/>
                <a:gd name="connsiteX5" fmla="*/ 857407 w 1014006"/>
                <a:gd name="connsiteY5" fmla="*/ 250559 h 313199"/>
                <a:gd name="connsiteX6" fmla="*/ 0 w 1014006"/>
                <a:gd name="connsiteY6" fmla="*/ 250559 h 313199"/>
                <a:gd name="connsiteX7" fmla="*/ 0 w 1014006"/>
                <a:gd name="connsiteY7" fmla="*/ 62640 h 313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4006" h="313199">
                  <a:moveTo>
                    <a:pt x="1014006" y="250558"/>
                  </a:moveTo>
                  <a:lnTo>
                    <a:pt x="156599" y="250558"/>
                  </a:lnTo>
                  <a:lnTo>
                    <a:pt x="156599" y="313198"/>
                  </a:lnTo>
                  <a:lnTo>
                    <a:pt x="0" y="156599"/>
                  </a:lnTo>
                  <a:lnTo>
                    <a:pt x="156599" y="1"/>
                  </a:lnTo>
                  <a:lnTo>
                    <a:pt x="156599" y="62641"/>
                  </a:lnTo>
                  <a:lnTo>
                    <a:pt x="1014006" y="62641"/>
                  </a:lnTo>
                  <a:lnTo>
                    <a:pt x="1014006" y="25055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93959" tIns="62641" rIns="0" bIns="62639" spcCol="1270" anchor="ctr"/>
            <a:lstStyle/>
            <a:p>
              <a:pPr algn="ctr" defTabSz="5334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1400" b="1" dirty="0">
                <a:latin typeface="Arial Narrow" panose="020B0606020202030204" pitchFamily="34" charset="0"/>
              </a:endParaRPr>
            </a:p>
          </p:txBody>
        </p:sp>
        <p:sp>
          <p:nvSpPr>
            <p:cNvPr id="16" name="Figura a mano libera 15"/>
            <p:cNvSpPr/>
            <p:nvPr/>
          </p:nvSpPr>
          <p:spPr>
            <a:xfrm>
              <a:off x="7016622" y="2492896"/>
              <a:ext cx="1265164" cy="972594"/>
            </a:xfrm>
            <a:custGeom>
              <a:avLst/>
              <a:gdLst>
                <a:gd name="connsiteX0" fmla="*/ 0 w 1265164"/>
                <a:gd name="connsiteY0" fmla="*/ 97259 h 972594"/>
                <a:gd name="connsiteX1" fmla="*/ 97259 w 1265164"/>
                <a:gd name="connsiteY1" fmla="*/ 0 h 972594"/>
                <a:gd name="connsiteX2" fmla="*/ 1167905 w 1265164"/>
                <a:gd name="connsiteY2" fmla="*/ 0 h 972594"/>
                <a:gd name="connsiteX3" fmla="*/ 1265164 w 1265164"/>
                <a:gd name="connsiteY3" fmla="*/ 97259 h 972594"/>
                <a:gd name="connsiteX4" fmla="*/ 1265164 w 1265164"/>
                <a:gd name="connsiteY4" fmla="*/ 875335 h 972594"/>
                <a:gd name="connsiteX5" fmla="*/ 1167905 w 1265164"/>
                <a:gd name="connsiteY5" fmla="*/ 972594 h 972594"/>
                <a:gd name="connsiteX6" fmla="*/ 97259 w 1265164"/>
                <a:gd name="connsiteY6" fmla="*/ 972594 h 972594"/>
                <a:gd name="connsiteX7" fmla="*/ 0 w 1265164"/>
                <a:gd name="connsiteY7" fmla="*/ 875335 h 972594"/>
                <a:gd name="connsiteX8" fmla="*/ 0 w 1265164"/>
                <a:gd name="connsiteY8" fmla="*/ 97259 h 97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65164" h="972594">
                  <a:moveTo>
                    <a:pt x="0" y="97259"/>
                  </a:moveTo>
                  <a:cubicBezTo>
                    <a:pt x="0" y="43544"/>
                    <a:pt x="43544" y="0"/>
                    <a:pt x="97259" y="0"/>
                  </a:cubicBezTo>
                  <a:lnTo>
                    <a:pt x="1167905" y="0"/>
                  </a:lnTo>
                  <a:cubicBezTo>
                    <a:pt x="1221620" y="0"/>
                    <a:pt x="1265164" y="43544"/>
                    <a:pt x="1265164" y="97259"/>
                  </a:cubicBezTo>
                  <a:lnTo>
                    <a:pt x="1265164" y="875335"/>
                  </a:lnTo>
                  <a:cubicBezTo>
                    <a:pt x="1265164" y="929050"/>
                    <a:pt x="1221620" y="972594"/>
                    <a:pt x="1167905" y="972594"/>
                  </a:cubicBezTo>
                  <a:lnTo>
                    <a:pt x="97259" y="972594"/>
                  </a:lnTo>
                  <a:cubicBezTo>
                    <a:pt x="43544" y="972594"/>
                    <a:pt x="0" y="929050"/>
                    <a:pt x="0" y="875335"/>
                  </a:cubicBezTo>
                  <a:lnTo>
                    <a:pt x="0" y="97259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85636" tIns="85636" rIns="85636" bIns="85636" anchor="ctr"/>
            <a:lstStyle/>
            <a:p>
              <a:pPr algn="ctr" defTabSz="666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>
                  <a:solidFill>
                    <a:srgbClr val="000000"/>
                  </a:solidFill>
                  <a:latin typeface="Arial Narrow" pitchFamily="34" charset="0"/>
                  <a:cs typeface="Arial" charset="0"/>
                </a:rPr>
                <a:t>Смертель-</a:t>
              </a:r>
            </a:p>
            <a:p>
              <a:pPr algn="ctr" defTabSz="666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>
                  <a:solidFill>
                    <a:srgbClr val="000000"/>
                  </a:solidFill>
                  <a:latin typeface="Arial Narrow" pitchFamily="34" charset="0"/>
                  <a:cs typeface="Arial" charset="0"/>
                </a:rPr>
                <a:t>ный исход</a:t>
              </a:r>
              <a:endParaRPr lang="en-US" sz="1600" b="1">
                <a:solidFill>
                  <a:srgbClr val="000000"/>
                </a:solidFill>
                <a:latin typeface="Arial Narrow" pitchFamily="34" charset="0"/>
                <a:cs typeface="Arial" charset="0"/>
              </a:endParaRPr>
            </a:p>
          </p:txBody>
        </p:sp>
      </p:grpSp>
      <p:sp>
        <p:nvSpPr>
          <p:cNvPr id="25622" name="Segnaposto numero diapositiva 1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AC061CBE-EA40-4484-B580-66B3683FD4AC}" type="slidenum">
              <a:rPr lang="it-IT" altLang="en-US" sz="1200">
                <a:solidFill>
                  <a:srgbClr val="FFC000"/>
                </a:solidFill>
              </a:rPr>
              <a:pPr algn="ctr"/>
              <a:t>5</a:t>
            </a:fld>
            <a:endParaRPr lang="it-IT" altLang="en-US" sz="1200">
              <a:solidFill>
                <a:srgbClr val="FFC000"/>
              </a:solidFill>
            </a:endParaRPr>
          </a:p>
        </p:txBody>
      </p:sp>
      <p:sp>
        <p:nvSpPr>
          <p:cNvPr id="25623" name="Titolo 6"/>
          <p:cNvSpPr>
            <a:spLocks noGrp="1"/>
          </p:cNvSpPr>
          <p:nvPr>
            <p:ph type="title" idx="4294967295"/>
          </p:nvPr>
        </p:nvSpPr>
        <p:spPr>
          <a:xfrm>
            <a:off x="161925" y="468313"/>
            <a:ext cx="8820150" cy="1089025"/>
          </a:xfrm>
        </p:spPr>
        <p:txBody>
          <a:bodyPr/>
          <a:lstStyle/>
          <a:p>
            <a:pPr eaLnBrk="1" hangingPunct="1"/>
            <a:r>
              <a:rPr lang="ru-RU" sz="3600" smtClean="0"/>
              <a:t>ЭТАПЫ СУИЦИДАЛЬНОГО ПРОЦЕССА</a:t>
            </a:r>
            <a:endParaRPr lang="en-US" sz="36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600" smtClean="0"/>
              <a:t> ПРОФИЛАКТИЧЕСКАЯ РАБОТА </a:t>
            </a:r>
            <a:r>
              <a:rPr lang="ru-RU" sz="3600" smtClean="0">
                <a:latin typeface="Arial" charset="0"/>
              </a:rPr>
              <a:t/>
            </a:r>
            <a:br>
              <a:rPr lang="ru-RU" sz="3600" smtClean="0">
                <a:latin typeface="Arial" charset="0"/>
              </a:rPr>
            </a:br>
            <a:r>
              <a:rPr lang="ru-RU" sz="3600" smtClean="0">
                <a:latin typeface="Arial" charset="0"/>
              </a:rPr>
              <a:t>в организациях ТиПО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4294967295"/>
          </p:nvPr>
        </p:nvSpPr>
        <p:spPr>
          <a:xfrm>
            <a:off x="179388" y="1628775"/>
            <a:ext cx="8820150" cy="4679950"/>
          </a:xfrm>
        </p:spPr>
        <p:txBody>
          <a:bodyPr/>
          <a:lstStyle/>
          <a:p>
            <a:endParaRPr lang="ru-RU" sz="2400" smtClean="0">
              <a:latin typeface="Arial" charset="0"/>
            </a:endParaRPr>
          </a:p>
          <a:p>
            <a:pPr algn="just">
              <a:buFont typeface="Arial" charset="0"/>
              <a:buNone/>
            </a:pPr>
            <a:r>
              <a:rPr lang="ru-RU" sz="2400" b="1" smtClean="0">
                <a:solidFill>
                  <a:srgbClr val="F01E46"/>
                </a:solidFill>
                <a:latin typeface="Arial" charset="0"/>
              </a:rPr>
              <a:t>При выявлении учащегося с проблемами психического здоровья необходимо перенаправить его на консультацию в Павлодарский областной центр психического здоровья!</a:t>
            </a:r>
          </a:p>
          <a:p>
            <a:pPr algn="ctr">
              <a:buFont typeface="Arial" charset="0"/>
              <a:buNone/>
            </a:pPr>
            <a:r>
              <a:rPr lang="ru-RU" sz="2800" b="1" smtClean="0">
                <a:solidFill>
                  <a:srgbClr val="F01E46"/>
                </a:solidFill>
                <a:latin typeface="Arial" charset="0"/>
              </a:rPr>
              <a:t>Телефон доверия</a:t>
            </a:r>
            <a:r>
              <a:rPr lang="ru-RU" sz="2400" b="1" smtClean="0">
                <a:solidFill>
                  <a:srgbClr val="F01E46"/>
                </a:solidFill>
                <a:latin typeface="Arial" charset="0"/>
              </a:rPr>
              <a:t> </a:t>
            </a:r>
          </a:p>
          <a:p>
            <a:pPr algn="ctr">
              <a:buFont typeface="Arial" charset="0"/>
              <a:buNone/>
            </a:pPr>
            <a:r>
              <a:rPr lang="ru-RU" sz="2400" smtClean="0">
                <a:solidFill>
                  <a:srgbClr val="F01E46"/>
                </a:solidFill>
                <a:latin typeface="Arial" charset="0"/>
              </a:rPr>
              <a:t>Службы медико-психологической помощи:</a:t>
            </a:r>
          </a:p>
          <a:p>
            <a:pPr algn="ctr">
              <a:buFont typeface="Arial" charset="0"/>
              <a:buNone/>
            </a:pPr>
            <a:r>
              <a:rPr lang="ru-RU" sz="2400" b="1" smtClean="0">
                <a:solidFill>
                  <a:srgbClr val="F01E46"/>
                </a:solidFill>
                <a:latin typeface="Arial" charset="0"/>
              </a:rPr>
              <a:t> </a:t>
            </a:r>
            <a:r>
              <a:rPr lang="ru-RU" sz="2800" b="1" smtClean="0">
                <a:solidFill>
                  <a:srgbClr val="F01E46"/>
                </a:solidFill>
                <a:latin typeface="Arial" charset="0"/>
              </a:rPr>
              <a:t>62-80-90</a:t>
            </a:r>
          </a:p>
          <a:p>
            <a:pPr algn="ctr">
              <a:buFont typeface="Arial" charset="0"/>
              <a:buNone/>
            </a:pPr>
            <a:r>
              <a:rPr lang="ru-RU" sz="2800" b="1" smtClean="0">
                <a:solidFill>
                  <a:srgbClr val="F01E46"/>
                </a:solidFill>
                <a:latin typeface="Arial" charset="0"/>
              </a:rPr>
              <a:t>8 800 080 34 34 </a:t>
            </a:r>
          </a:p>
          <a:p>
            <a:pPr algn="ctr">
              <a:buFont typeface="Arial" charset="0"/>
              <a:buNone/>
            </a:pPr>
            <a:r>
              <a:rPr lang="ru-RU" sz="2800" b="1" smtClean="0">
                <a:solidFill>
                  <a:srgbClr val="F01E46"/>
                </a:solidFill>
                <a:latin typeface="Arial" charset="0"/>
              </a:rPr>
              <a:t>круглосуточно, бесплатно</a:t>
            </a:r>
          </a:p>
          <a:p>
            <a:pPr>
              <a:buFont typeface="Arial" charset="0"/>
              <a:buNone/>
            </a:pPr>
            <a:endParaRPr lang="ru-RU" sz="2400" b="1" smtClean="0">
              <a:solidFill>
                <a:srgbClr val="F01E46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279400" y="360363"/>
            <a:ext cx="8820150" cy="1196975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00B050"/>
                </a:solidFill>
              </a:rPr>
              <a:t/>
            </a:r>
            <a:br>
              <a:rPr lang="ru-RU" sz="2800" smtClean="0">
                <a:solidFill>
                  <a:srgbClr val="00B050"/>
                </a:solidFill>
              </a:rPr>
            </a:br>
            <a:r>
              <a:rPr lang="ru-RU" sz="2800" smtClean="0">
                <a:solidFill>
                  <a:srgbClr val="00B050"/>
                </a:solidFill>
                <a:latin typeface="Arial" charset="0"/>
              </a:rPr>
              <a:t/>
            </a:r>
            <a:br>
              <a:rPr lang="ru-RU" sz="2800" smtClean="0">
                <a:solidFill>
                  <a:srgbClr val="00B050"/>
                </a:solidFill>
                <a:latin typeface="Arial" charset="0"/>
              </a:rPr>
            </a:br>
            <a:r>
              <a:rPr lang="ru-RU" sz="2800" smtClean="0">
                <a:solidFill>
                  <a:srgbClr val="00B050"/>
                </a:solidFill>
                <a:latin typeface="Arial" charset="0"/>
              </a:rPr>
              <a:t/>
            </a:r>
            <a:br>
              <a:rPr lang="ru-RU" sz="2800" smtClean="0">
                <a:solidFill>
                  <a:srgbClr val="00B050"/>
                </a:solidFill>
                <a:latin typeface="Arial" charset="0"/>
              </a:rPr>
            </a:br>
            <a:r>
              <a:rPr lang="ru-RU" sz="2800" smtClean="0">
                <a:solidFill>
                  <a:srgbClr val="00B050"/>
                </a:solidFill>
              </a:rPr>
              <a:t>РЕКОМЕНДАЦИИ ПО ПРОВЕДЕНИЮ ПРОФИЛАКТИЧЕСКИХ МЕРОПРИЯТИЙ</a:t>
            </a:r>
            <a:r>
              <a:rPr lang="ru-RU" sz="2800" smtClean="0">
                <a:solidFill>
                  <a:srgbClr val="00B050"/>
                </a:solidFill>
                <a:latin typeface="Arial" charset="0"/>
              </a:rPr>
              <a:t/>
            </a:r>
            <a:br>
              <a:rPr lang="ru-RU" sz="2800" smtClean="0">
                <a:solidFill>
                  <a:srgbClr val="00B050"/>
                </a:solidFill>
                <a:latin typeface="Arial" charset="0"/>
              </a:rPr>
            </a:br>
            <a:r>
              <a:rPr lang="ru-RU" sz="2800" smtClean="0">
                <a:solidFill>
                  <a:srgbClr val="00B050"/>
                </a:solidFill>
                <a:latin typeface="Arial" charset="0"/>
              </a:rPr>
              <a:t>в условиях дистанционного обучения</a:t>
            </a:r>
            <a:br>
              <a:rPr lang="ru-RU" sz="2800" smtClean="0">
                <a:solidFill>
                  <a:srgbClr val="00B050"/>
                </a:solidFill>
                <a:latin typeface="Arial" charset="0"/>
              </a:rPr>
            </a:br>
            <a:r>
              <a:rPr lang="ru-RU" sz="2800" smtClean="0">
                <a:solidFill>
                  <a:srgbClr val="00B050"/>
                </a:solidFill>
                <a:latin typeface="Arial" charset="0"/>
              </a:rPr>
              <a:t/>
            </a:r>
            <a:br>
              <a:rPr lang="ru-RU" sz="2800" smtClean="0">
                <a:solidFill>
                  <a:srgbClr val="00B050"/>
                </a:solidFill>
                <a:latin typeface="Arial" charset="0"/>
              </a:rPr>
            </a:br>
            <a:endParaRPr lang="it-IT" sz="2800" smtClean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D5BBFC-CF4D-4519-965E-816FD500EB88}" type="slidenum">
              <a:rPr lang="it-IT"/>
              <a:pPr>
                <a:defRPr/>
              </a:pPr>
              <a:t>7</a:t>
            </a:fld>
            <a:endParaRPr lang="it-IT"/>
          </a:p>
        </p:txBody>
      </p:sp>
      <p:sp>
        <p:nvSpPr>
          <p:cNvPr id="23555" name="Content Placeholder 2"/>
          <p:cNvSpPr txBox="1">
            <a:spLocks/>
          </p:cNvSpPr>
          <p:nvPr/>
        </p:nvSpPr>
        <p:spPr bwMode="auto">
          <a:xfrm>
            <a:off x="250825" y="1916113"/>
            <a:ext cx="8713788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sz="2000"/>
              <a:t> Профилактика – работа командная!   </a:t>
            </a:r>
          </a:p>
          <a:p>
            <a:pPr algn="just">
              <a:buFont typeface="Wingdings" pitchFamily="2" charset="2"/>
              <a:buNone/>
            </a:pPr>
            <a:r>
              <a:rPr lang="ru-RU" sz="2000"/>
              <a:t>    - психолог и кураторы групп стимулируют подростков на </a:t>
            </a:r>
            <a:r>
              <a:rPr lang="ru-RU" sz="2000" b="1" u="sng"/>
              <a:t>самообращение</a:t>
            </a:r>
            <a:r>
              <a:rPr lang="ru-RU" sz="2000"/>
              <a:t> за помощью</a:t>
            </a:r>
          </a:p>
          <a:p>
            <a:pPr algn="just">
              <a:buFont typeface="Wingdings" pitchFamily="2" charset="2"/>
              <a:buNone/>
            </a:pPr>
            <a:r>
              <a:rPr lang="ru-RU" sz="2000"/>
              <a:t>    -  активная работа с родителями как с </a:t>
            </a:r>
            <a:r>
              <a:rPr lang="ru-RU" sz="2000" b="1" u="sng"/>
              <a:t>«вахтёрами суицида</a:t>
            </a:r>
            <a:r>
              <a:rPr lang="ru-RU" sz="2000"/>
              <a:t>»   </a:t>
            </a:r>
          </a:p>
          <a:p>
            <a:pPr algn="just">
              <a:buFont typeface="Wingdings" pitchFamily="2" charset="2"/>
              <a:buNone/>
            </a:pPr>
            <a:r>
              <a:rPr lang="ru-RU" sz="2000"/>
              <a:t>   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/>
              <a:t>  Психологам сделать акцент на </a:t>
            </a:r>
            <a:r>
              <a:rPr lang="ru-RU" sz="2000" b="1" u="sng"/>
              <a:t>индивидуальную работу</a:t>
            </a:r>
            <a:r>
              <a:rPr lang="ru-RU" sz="2000"/>
              <a:t> с учащимися группы риска и учащимися по самообращению.</a:t>
            </a:r>
          </a:p>
          <a:p>
            <a:endParaRPr lang="ru-RU" sz="2000"/>
          </a:p>
          <a:p>
            <a:pPr algn="just">
              <a:buFont typeface="Wingdings" pitchFamily="2" charset="2"/>
              <a:buNone/>
            </a:pPr>
            <a:endParaRPr lang="ru-RU" sz="2000" u="sng"/>
          </a:p>
          <a:p>
            <a:pPr algn="just">
              <a:buFont typeface="Wingdings" pitchFamily="2" charset="2"/>
              <a:buChar char="v"/>
            </a:pPr>
            <a:r>
              <a:rPr lang="ru-RU"/>
              <a:t>   </a:t>
            </a:r>
            <a:r>
              <a:rPr lang="ru-RU" sz="2000"/>
              <a:t>Формат взаимодействия со специалистами Павлодарского областного центра психического здоровья     </a:t>
            </a:r>
            <a:r>
              <a:rPr lang="ru-RU" sz="2000" b="1" u="sng"/>
              <a:t>остаётся без изменений</a:t>
            </a:r>
          </a:p>
          <a:p>
            <a:pPr algn="just">
              <a:buFont typeface="Wingdings" pitchFamily="2" charset="2"/>
              <a:buChar char="v"/>
            </a:pPr>
            <a:endParaRPr lang="ru-RU" sz="2000"/>
          </a:p>
          <a:p>
            <a:pPr algn="just">
              <a:buFont typeface="Wingdings" pitchFamily="2" charset="2"/>
              <a:buChar char="v"/>
            </a:pPr>
            <a:endParaRPr lang="ru-RU" sz="2000"/>
          </a:p>
          <a:p>
            <a:pPr algn="just">
              <a:buFont typeface="Wingdings" pitchFamily="2" charset="2"/>
              <a:buNone/>
            </a:pPr>
            <a:endParaRPr lang="ru-RU" sz="2000" u="sng"/>
          </a:p>
          <a:p>
            <a:pPr algn="just">
              <a:buFont typeface="Wingdings" pitchFamily="2" charset="2"/>
              <a:buNone/>
            </a:pPr>
            <a:endParaRPr lang="ru-RU" sz="2000"/>
          </a:p>
          <a:p>
            <a:pPr>
              <a:spcBef>
                <a:spcPct val="20000"/>
              </a:spcBef>
              <a:buFont typeface="Arial" charset="0"/>
              <a:buChar char="•"/>
            </a:pPr>
            <a:endParaRPr lang="ru-RU" sz="1000">
              <a:solidFill>
                <a:srgbClr val="10253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2313</TotalTime>
  <Words>289</Words>
  <Application>Microsoft Office PowerPoint</Application>
  <PresentationFormat>Экран (4:3)</PresentationFormat>
  <Paragraphs>71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Arial Narrow</vt:lpstr>
      <vt:lpstr>Wingdings</vt:lpstr>
      <vt:lpstr>Office Theme</vt:lpstr>
      <vt:lpstr>  СТАТИСТИКА СУИЦИДАЛЬНЫХ ПРОЯВЛЕНИЙ  за 9 месяцев 2020 года  в сравнении с аналогичным периодом 2019 года (по данным Комитета по правовой статистике  и специальным учётам ГП РК)</vt:lpstr>
      <vt:lpstr>СТАТИСТИКА СУИЦИДАЛЬНЫХ ПРОЯВЛЕНИЙ  за 10 месяцев 2020 года  (по данным Управления образования Павлодарской области)</vt:lpstr>
      <vt:lpstr>КОМПОНЕНТЫ ПРОФИЛАКТИЧЕСКОЙ РАБОТЫ</vt:lpstr>
      <vt:lpstr> ПРОФИЛАКТИЧЕСКАЯ РАБОТА  в организациях ТиПО</vt:lpstr>
      <vt:lpstr>ЭТАПЫ СУИЦИДАЛЬНОГО ПРОЦЕССА</vt:lpstr>
      <vt:lpstr> ПРОФИЛАКТИЧЕСКАЯ РАБОТА  в организациях ТиПО</vt:lpstr>
      <vt:lpstr>   РЕКОМЕНДАЦИИ ПО ПРОВЕДЕНИЮ ПРОФИЛАКТИЧЕСКИХ МЕРОПРИЯТИЙ в условиях дистанционного обучения 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MIRIAM IOSUE</dc:creator>
  <cp:lastModifiedBy>Пищеблок</cp:lastModifiedBy>
  <cp:revision>458</cp:revision>
  <dcterms:created xsi:type="dcterms:W3CDTF">2015-04-24T15:15:45Z</dcterms:created>
  <dcterms:modified xsi:type="dcterms:W3CDTF">2020-11-12T03:46:16Z</dcterms:modified>
</cp:coreProperties>
</file>